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embeddedFontLst>
    <p:embeddedFont>
      <p:font typeface="Calibri" pitchFamily="34" charset="0"/>
      <p:regular r:id="rId14"/>
      <p:bold r:id="rId15"/>
      <p:italic r:id="rId16"/>
      <p:boldItalic r:id="rId17"/>
    </p:embeddedFont>
    <p:embeddedFont>
      <p:font typeface="Tahoma" pitchFamily="34" charset="0"/>
      <p:regular r:id="rId18"/>
      <p:bold r:id="rId19"/>
    </p:embeddedFont>
  </p:embeddedFont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Date Placeholder 3"/>
          <p:cNvSpPr>
            <a:spLocks noGrp="1"/>
          </p:cNvSpPr>
          <p:nvPr>
            <p:ph type="dt" sz="half" idx="10"/>
          </p:nvPr>
        </p:nvSpPr>
        <p:spPr/>
        <p:txBody>
          <a:bodyPr/>
          <a:lstStyle/>
          <a:p>
            <a:fld id="{B27EBFFD-FCB1-45C4-9C74-114E2E1738B2}" type="datetimeFigureOut">
              <a:rPr lang="fr-CA" smtClean="0"/>
              <a:t>2012-07-26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195390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Date Placeholder 3"/>
          <p:cNvSpPr>
            <a:spLocks noGrp="1"/>
          </p:cNvSpPr>
          <p:nvPr>
            <p:ph type="dt" sz="half" idx="10"/>
          </p:nvPr>
        </p:nvSpPr>
        <p:spPr/>
        <p:txBody>
          <a:bodyPr/>
          <a:lstStyle/>
          <a:p>
            <a:fld id="{B27EBFFD-FCB1-45C4-9C74-114E2E1738B2}" type="datetimeFigureOut">
              <a:rPr lang="fr-CA" smtClean="0"/>
              <a:t>2012-07-26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52819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Date Placeholder 3"/>
          <p:cNvSpPr>
            <a:spLocks noGrp="1"/>
          </p:cNvSpPr>
          <p:nvPr>
            <p:ph type="dt" sz="half" idx="10"/>
          </p:nvPr>
        </p:nvSpPr>
        <p:spPr/>
        <p:txBody>
          <a:bodyPr/>
          <a:lstStyle/>
          <a:p>
            <a:fld id="{B27EBFFD-FCB1-45C4-9C74-114E2E1738B2}" type="datetimeFigureOut">
              <a:rPr lang="fr-CA" smtClean="0"/>
              <a:t>2012-07-26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23048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Date Placeholder 3"/>
          <p:cNvSpPr>
            <a:spLocks noGrp="1"/>
          </p:cNvSpPr>
          <p:nvPr>
            <p:ph type="dt" sz="half" idx="10"/>
          </p:nvPr>
        </p:nvSpPr>
        <p:spPr/>
        <p:txBody>
          <a:bodyPr/>
          <a:lstStyle/>
          <a:p>
            <a:fld id="{B27EBFFD-FCB1-45C4-9C74-114E2E1738B2}" type="datetimeFigureOut">
              <a:rPr lang="fr-CA" smtClean="0"/>
              <a:t>2012-07-26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57222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Date Placeholder 3"/>
          <p:cNvSpPr>
            <a:spLocks noGrp="1"/>
          </p:cNvSpPr>
          <p:nvPr>
            <p:ph type="dt" sz="half" idx="10"/>
          </p:nvPr>
        </p:nvSpPr>
        <p:spPr/>
        <p:txBody>
          <a:bodyPr/>
          <a:lstStyle/>
          <a:p>
            <a:fld id="{B27EBFFD-FCB1-45C4-9C74-114E2E1738B2}" type="datetimeFigureOut">
              <a:rPr lang="fr-CA" smtClean="0"/>
              <a:t>2012-07-26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087039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7EBFFD-FCB1-45C4-9C74-114E2E1738B2}" type="datetimeFigureOut">
              <a:rPr lang="fr-CA" smtClean="0"/>
              <a:t>2012-07-26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42028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Date Placeholder 4"/>
          <p:cNvSpPr>
            <a:spLocks noGrp="1"/>
          </p:cNvSpPr>
          <p:nvPr>
            <p:ph type="dt" sz="half" idx="10"/>
          </p:nvPr>
        </p:nvSpPr>
        <p:spPr/>
        <p:txBody>
          <a:bodyPr/>
          <a:lstStyle/>
          <a:p>
            <a:fld id="{B27EBFFD-FCB1-45C4-9C74-114E2E1738B2}" type="datetimeFigureOut">
              <a:rPr lang="fr-CA" smtClean="0"/>
              <a:t>2012-07-26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4076854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Date Placeholder 6"/>
          <p:cNvSpPr>
            <a:spLocks noGrp="1"/>
          </p:cNvSpPr>
          <p:nvPr>
            <p:ph type="dt" sz="half" idx="10"/>
          </p:nvPr>
        </p:nvSpPr>
        <p:spPr/>
        <p:txBody>
          <a:bodyPr/>
          <a:lstStyle/>
          <a:p>
            <a:fld id="{B27EBFFD-FCB1-45C4-9C74-114E2E1738B2}" type="datetimeFigureOut">
              <a:rPr lang="fr-CA" smtClean="0"/>
              <a:t>2012-07-26</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025209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Date Placeholder 2"/>
          <p:cNvSpPr>
            <a:spLocks noGrp="1"/>
          </p:cNvSpPr>
          <p:nvPr>
            <p:ph type="dt" sz="half" idx="10"/>
          </p:nvPr>
        </p:nvSpPr>
        <p:spPr/>
        <p:txBody>
          <a:bodyPr/>
          <a:lstStyle/>
          <a:p>
            <a:fld id="{B27EBFFD-FCB1-45C4-9C74-114E2E1738B2}" type="datetimeFigureOut">
              <a:rPr lang="fr-CA" smtClean="0"/>
              <a:t>2012-07-26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946780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EBFFD-FCB1-45C4-9C74-114E2E1738B2}" type="datetimeFigureOut">
              <a:rPr lang="fr-CA" smtClean="0"/>
              <a:t>2012-07-26</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850630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EBFFD-FCB1-45C4-9C74-114E2E1738B2}" type="datetimeFigureOut">
              <a:rPr lang="fr-CA" smtClean="0"/>
              <a:t>2012-07-26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219600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EBFFD-FCB1-45C4-9C74-114E2E1738B2}" type="datetimeFigureOut">
              <a:rPr lang="fr-CA" smtClean="0"/>
              <a:t>2012-07-26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216FC18-52BB-4C51-AB26-058D421A1FAB}" type="slidenum">
              <a:rPr lang="fr-CA" smtClean="0"/>
              <a:t>‹#›</a:t>
            </a:fld>
            <a:endParaRPr lang="fr-CA"/>
          </a:p>
        </p:txBody>
      </p:sp>
    </p:spTree>
    <p:extLst>
      <p:ext uri="{BB962C8B-B14F-4D97-AF65-F5344CB8AC3E}">
        <p14:creationId xmlns:p14="http://schemas.microsoft.com/office/powerpoint/2010/main" val="3510422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EBFFD-FCB1-45C4-9C74-114E2E1738B2}" type="datetimeFigureOut">
              <a:rPr lang="fr-CA" smtClean="0"/>
              <a:t>2012-07-26</a:t>
            </a:fld>
            <a:endParaRPr lang="fr-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C18-52BB-4C51-AB26-058D421A1FAB}" type="slidenum">
              <a:rPr lang="fr-CA" smtClean="0"/>
              <a:t>‹#›</a:t>
            </a:fld>
            <a:endParaRPr lang="fr-CA"/>
          </a:p>
        </p:txBody>
      </p:sp>
    </p:spTree>
    <p:extLst>
      <p:ext uri="{BB962C8B-B14F-4D97-AF65-F5344CB8AC3E}">
        <p14:creationId xmlns:p14="http://schemas.microsoft.com/office/powerpoint/2010/main" val="1216666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pAutoFit/>
          </a:bodyPr>
          <a:lstStyle/>
          <a:p>
            <a:r>
              <a:rPr lang="en-CA" smtClean="0">
                <a:solidFill>
                  <a:srgbClr val="373737"/>
                </a:solidFill>
                <a:latin typeface="Tahoma"/>
              </a:rPr>
              <a:t>Canon Law C. 321-326 and C. 327-329</a:t>
            </a:r>
            <a:endParaRPr lang="fr-CA">
              <a:solidFill>
                <a:srgbClr val="373737"/>
              </a:solidFill>
              <a:latin typeface="Tahoma"/>
            </a:endParaRPr>
          </a:p>
        </p:txBody>
      </p:sp>
      <p:sp>
        <p:nvSpPr>
          <p:cNvPr id="3" name="Subtitle 2"/>
          <p:cNvSpPr>
            <a:spLocks noGrp="1"/>
          </p:cNvSpPr>
          <p:nvPr>
            <p:ph type="subTitle" idx="1"/>
          </p:nvPr>
        </p:nvSpPr>
        <p:spPr/>
        <p:txBody>
          <a:bodyPr/>
          <a:lstStyle/>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1</a:t>
            </a:fld>
            <a:endParaRPr lang="fr-CA"/>
          </a:p>
        </p:txBody>
      </p:sp>
    </p:spTree>
    <p:extLst>
      <p:ext uri="{BB962C8B-B14F-4D97-AF65-F5344CB8AC3E}">
        <p14:creationId xmlns:p14="http://schemas.microsoft.com/office/powerpoint/2010/main" val="1552011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327</a:t>
            </a:r>
            <a:endParaRPr lang="fr-CA">
              <a:solidFill>
                <a:srgbClr val="000000"/>
              </a:solidFill>
              <a:latin typeface="Tahoma"/>
            </a:endParaRPr>
          </a:p>
        </p:txBody>
      </p:sp>
      <p:sp>
        <p:nvSpPr>
          <p:cNvPr id="3" name="Text Placeholder 2"/>
          <p:cNvSpPr>
            <a:spLocks noGrp="1"/>
          </p:cNvSpPr>
          <p:nvPr>
            <p:ph type="body" idx="1"/>
          </p:nvPr>
        </p:nvSpPr>
        <p:spPr/>
        <p:txBody>
          <a:bodyPr>
            <a:normAutofit/>
          </a:bodyPr>
          <a:lstStyle/>
          <a:p>
            <a:r>
              <a:rPr lang="en-CA" sz="1000" smtClean="0">
                <a:latin typeface="Tahoma"/>
              </a:rPr>
              <a:t>Lay members of Christ's faithful are to hold in high esteem associations established for the spiritual purposes mentioned in can. 298. They should especially esteem those associations whose aim is to animate the temporal order with the Christian spirit, and thus greatly foster an intimate union between faith and life.</a:t>
            </a:r>
          </a:p>
          <a:p>
            <a:pPr lvl="1"/>
            <a:r>
              <a:rPr lang="fr-CA" sz="1000" smtClean="0">
                <a:latin typeface="Tahoma"/>
              </a:rPr>
              <a:t>Can. 298</a:t>
            </a:r>
          </a:p>
          <a:p>
            <a:pPr lvl="2"/>
            <a:r>
              <a:rPr lang="en-CA" sz="1000" smtClean="0">
                <a:latin typeface="Tahoma"/>
              </a:rPr>
              <a:t>§1 In the Church there are associations which are distinct from institutes of consecrated life and societies of apostolic life. In these associations, Christ's faithful, whether clerics or laity, or clerics and laity together, strive with a common effort to foster a more perfect life, or to promote public worship or Christian teaching. They may also devote themselves to other works of the apostolate, such as initiatives for evangelization, works of piety or charity, and those which animate the temporal order with the Christian spirit.</a:t>
            </a:r>
          </a:p>
          <a:p>
            <a:pPr lvl="2"/>
            <a:r>
              <a:rPr lang="en-CA" sz="1000" smtClean="0">
                <a:latin typeface="Tahoma"/>
              </a:rPr>
              <a:t>§2 Christ's faithful are to join especially those associations which have been established, praised or recommended by the competent ecclesiastical authority.</a:t>
            </a:r>
          </a:p>
          <a:p>
            <a:endParaRPr lang="fr-CA" sz="1000"/>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10</a:t>
            </a:fld>
            <a:endParaRPr lang="fr-CA"/>
          </a:p>
        </p:txBody>
      </p:sp>
    </p:spTree>
    <p:extLst>
      <p:ext uri="{BB962C8B-B14F-4D97-AF65-F5344CB8AC3E}">
        <p14:creationId xmlns:p14="http://schemas.microsoft.com/office/powerpoint/2010/main" val="3812394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328</a:t>
            </a:r>
            <a:endParaRPr lang="fr-CA">
              <a:solidFill>
                <a:srgbClr val="000000"/>
              </a:solidFill>
              <a:latin typeface="Tahoma"/>
            </a:endParaRPr>
          </a:p>
        </p:txBody>
      </p:sp>
      <p:sp>
        <p:nvSpPr>
          <p:cNvPr id="3" name="Text Placeholder 2"/>
          <p:cNvSpPr>
            <a:spLocks noGrp="1"/>
          </p:cNvSpPr>
          <p:nvPr>
            <p:ph type="body" idx="1"/>
          </p:nvPr>
        </p:nvSpPr>
        <p:spPr/>
        <p:txBody>
          <a:bodyPr/>
          <a:lstStyle/>
          <a:p>
            <a:r>
              <a:rPr lang="en-CA" smtClean="0">
                <a:latin typeface="Tahoma"/>
              </a:rPr>
              <a:t>Those who head lay associations, even those established by apostolic privilege, are to ensure that their associations cooperate with other associations of Christ's faithful, where this is expedient. They are to give their help freely to various Christian works, especially those in the same territory.</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11</a:t>
            </a:fld>
            <a:endParaRPr lang="fr-CA"/>
          </a:p>
        </p:txBody>
      </p:sp>
    </p:spTree>
    <p:extLst>
      <p:ext uri="{BB962C8B-B14F-4D97-AF65-F5344CB8AC3E}">
        <p14:creationId xmlns:p14="http://schemas.microsoft.com/office/powerpoint/2010/main" val="2807941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329</a:t>
            </a:r>
            <a:endParaRPr lang="fr-CA">
              <a:solidFill>
                <a:srgbClr val="000000"/>
              </a:solidFill>
              <a:latin typeface="Tahoma"/>
            </a:endParaRPr>
          </a:p>
        </p:txBody>
      </p:sp>
      <p:sp>
        <p:nvSpPr>
          <p:cNvPr id="3" name="Text Placeholder 2"/>
          <p:cNvSpPr>
            <a:spLocks noGrp="1"/>
          </p:cNvSpPr>
          <p:nvPr>
            <p:ph type="body" idx="1"/>
          </p:nvPr>
        </p:nvSpPr>
        <p:spPr/>
        <p:txBody>
          <a:bodyPr/>
          <a:lstStyle/>
          <a:p>
            <a:r>
              <a:rPr lang="en-CA" smtClean="0">
                <a:latin typeface="Tahoma"/>
              </a:rPr>
              <a:t>Moderators of lay associations are to ensure that the members receive due formation, so that they may carry out the apostolate which is proper to the laity.</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12</a:t>
            </a:fld>
            <a:endParaRPr lang="fr-CA"/>
          </a:p>
        </p:txBody>
      </p:sp>
    </p:spTree>
    <p:extLst>
      <p:ext uri="{BB962C8B-B14F-4D97-AF65-F5344CB8AC3E}">
        <p14:creationId xmlns:p14="http://schemas.microsoft.com/office/powerpoint/2010/main" val="1569138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321</a:t>
            </a:r>
            <a:endParaRPr lang="fr-CA">
              <a:solidFill>
                <a:srgbClr val="000000"/>
              </a:solidFill>
              <a:latin typeface="Tahoma"/>
            </a:endParaRPr>
          </a:p>
        </p:txBody>
      </p:sp>
      <p:sp>
        <p:nvSpPr>
          <p:cNvPr id="3" name="Text Placeholder 2"/>
          <p:cNvSpPr>
            <a:spLocks noGrp="1"/>
          </p:cNvSpPr>
          <p:nvPr>
            <p:ph type="body" idx="1"/>
          </p:nvPr>
        </p:nvSpPr>
        <p:spPr/>
        <p:txBody>
          <a:bodyPr/>
          <a:lstStyle/>
          <a:p>
            <a:r>
              <a:rPr lang="en-CA" smtClean="0">
                <a:latin typeface="Tahoma"/>
              </a:rPr>
              <a:t>Christ's faithful direct and moderate private associations according to the provisions of the statutes.</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2</a:t>
            </a:fld>
            <a:endParaRPr lang="fr-CA"/>
          </a:p>
        </p:txBody>
      </p:sp>
    </p:spTree>
    <p:extLst>
      <p:ext uri="{BB962C8B-B14F-4D97-AF65-F5344CB8AC3E}">
        <p14:creationId xmlns:p14="http://schemas.microsoft.com/office/powerpoint/2010/main" val="1230986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322</a:t>
            </a:r>
            <a:endParaRPr lang="fr-CA">
              <a:solidFill>
                <a:srgbClr val="000000"/>
              </a:solidFill>
              <a:latin typeface="Tahoma"/>
            </a:endParaRPr>
          </a:p>
        </p:txBody>
      </p:sp>
      <p:sp>
        <p:nvSpPr>
          <p:cNvPr id="3" name="Text Placeholder 2"/>
          <p:cNvSpPr>
            <a:spLocks noGrp="1"/>
          </p:cNvSpPr>
          <p:nvPr>
            <p:ph type="body" idx="1"/>
          </p:nvPr>
        </p:nvSpPr>
        <p:spPr/>
        <p:txBody>
          <a:bodyPr>
            <a:normAutofit fontScale="62500" lnSpcReduction="20000"/>
          </a:bodyPr>
          <a:lstStyle/>
          <a:p>
            <a:r>
              <a:rPr lang="en-CA" smtClean="0">
                <a:latin typeface="Tahoma"/>
              </a:rPr>
              <a:t>§1 A private association of Christ's faithful can acquire juridical personality by a formal decree of the competent ecclesiastical authority mentioned in can. 312.</a:t>
            </a:r>
          </a:p>
          <a:p>
            <a:pPr lvl="1"/>
            <a:r>
              <a:rPr lang="fr-CA" smtClean="0">
                <a:latin typeface="Tahoma"/>
              </a:rPr>
              <a:t>Can. 312</a:t>
            </a:r>
          </a:p>
          <a:p>
            <a:pPr lvl="2"/>
            <a:r>
              <a:rPr lang="en-CA" smtClean="0">
                <a:latin typeface="Tahoma"/>
              </a:rPr>
              <a:t>§1 The authority which is competent to establish public associations is:</a:t>
            </a:r>
          </a:p>
          <a:p>
            <a:pPr lvl="2"/>
            <a:r>
              <a:rPr lang="en-CA" smtClean="0">
                <a:latin typeface="Tahoma"/>
              </a:rPr>
              <a:t>1° the Holy See, for universal and international associations</a:t>
            </a:r>
          </a:p>
          <a:p>
            <a:pPr lvl="2"/>
            <a:r>
              <a:rPr lang="en-CA" smtClean="0">
                <a:latin typeface="Tahoma"/>
              </a:rPr>
              <a:t>2° the Episcopal Conference in its own territory, for national associations which by their very establishment are intended for work throughout the whole nation;</a:t>
            </a:r>
          </a:p>
          <a:p>
            <a:pPr lvl="2"/>
            <a:r>
              <a:rPr lang="en-CA" smtClean="0">
                <a:latin typeface="Tahoma"/>
              </a:rPr>
              <a:t>3° the diocesan Bishop, each in his own territory, but not the diocesan Administrator, for diocesan associations, with the exception, however, of associations the right to whose establishment is reserved to others by apostolic privilege.</a:t>
            </a:r>
          </a:p>
          <a:p>
            <a:pPr lvl="2"/>
            <a:r>
              <a:rPr lang="en-CA" smtClean="0">
                <a:latin typeface="Tahoma"/>
              </a:rPr>
              <a:t>§2 The written consent of the diocesan Bishop is required for the valid establishment of an association or branch of an association in the diocese even though it is done in virtue of an apostolic privilege. Permission, however, which is given by the diocesan Bishop for the foundation of a house of a religious institute, is valid also for the establishment in the same house, or in a church attached to it, of an association which is proper to that institute.</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3</a:t>
            </a:fld>
            <a:endParaRPr lang="fr-CA"/>
          </a:p>
        </p:txBody>
      </p:sp>
    </p:spTree>
    <p:extLst>
      <p:ext uri="{BB962C8B-B14F-4D97-AF65-F5344CB8AC3E}">
        <p14:creationId xmlns:p14="http://schemas.microsoft.com/office/powerpoint/2010/main" val="3584121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322 (2)</a:t>
            </a:r>
            <a:endParaRPr lang="fr-CA">
              <a:solidFill>
                <a:srgbClr val="000000"/>
              </a:solidFill>
              <a:latin typeface="Tahoma"/>
            </a:endParaRPr>
          </a:p>
        </p:txBody>
      </p:sp>
      <p:sp>
        <p:nvSpPr>
          <p:cNvPr id="3" name="Text Placeholder 2"/>
          <p:cNvSpPr>
            <a:spLocks noGrp="1"/>
          </p:cNvSpPr>
          <p:nvPr>
            <p:ph type="body" idx="1"/>
          </p:nvPr>
        </p:nvSpPr>
        <p:spPr/>
        <p:txBody>
          <a:bodyPr/>
          <a:lstStyle/>
          <a:p>
            <a:r>
              <a:rPr lang="en-CA" smtClean="0">
                <a:latin typeface="Tahoma"/>
              </a:rPr>
              <a:t>§2 No private association of Christ's faithful can acquire juridical personality unless its statutes are approved by the ecclesiastical authority mentioned in can. 312 §1. The approval of the statutes does not, however, change the private nature of the association.</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4</a:t>
            </a:fld>
            <a:endParaRPr lang="fr-CA"/>
          </a:p>
        </p:txBody>
      </p:sp>
    </p:spTree>
    <p:extLst>
      <p:ext uri="{BB962C8B-B14F-4D97-AF65-F5344CB8AC3E}">
        <p14:creationId xmlns:p14="http://schemas.microsoft.com/office/powerpoint/2010/main" val="2806606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323</a:t>
            </a:r>
            <a:endParaRPr lang="fr-CA">
              <a:solidFill>
                <a:srgbClr val="000000"/>
              </a:solidFill>
              <a:latin typeface="Tahoma"/>
            </a:endParaRPr>
          </a:p>
        </p:txBody>
      </p:sp>
      <p:sp>
        <p:nvSpPr>
          <p:cNvPr id="3" name="Text Placeholder 2"/>
          <p:cNvSpPr>
            <a:spLocks noGrp="1"/>
          </p:cNvSpPr>
          <p:nvPr>
            <p:ph type="body" idx="1"/>
          </p:nvPr>
        </p:nvSpPr>
        <p:spPr/>
        <p:txBody>
          <a:bodyPr>
            <a:normAutofit/>
          </a:bodyPr>
          <a:lstStyle/>
          <a:p>
            <a:r>
              <a:rPr lang="en-CA" sz="1300" smtClean="0">
                <a:latin typeface="Tahoma"/>
              </a:rPr>
              <a:t>§1 Although private associations of Christ's faithful enjoy their own autonomy in accordance with can. 321, they are subject to the supervision of ecclesiastical authority, in accordance with can. 305, and also to the governance of the same authority.</a:t>
            </a:r>
          </a:p>
          <a:p>
            <a:pPr lvl="1"/>
            <a:r>
              <a:rPr lang="fr-CA" sz="1300" smtClean="0">
                <a:latin typeface="Tahoma"/>
              </a:rPr>
              <a:t>Can. 305</a:t>
            </a:r>
          </a:p>
          <a:p>
            <a:pPr lvl="2"/>
            <a:r>
              <a:rPr lang="en-CA" sz="1300" smtClean="0">
                <a:latin typeface="Tahoma"/>
              </a:rPr>
              <a:t>§1 All associations of Christ's faithful are subject to the supervision of the competent ecclesiastical authority. This authority is to ensure that integrity of faith and morals is maintained in them and that abuses in ecclesiastical discipline do not creep in. The competent authority has therefore the duty and the right to visit these associations, in accordance with the law and the statutes. Associations are also subject to the governance of the same authority in accordance with the provisions of the canons which follow.</a:t>
            </a:r>
          </a:p>
          <a:p>
            <a:pPr lvl="2"/>
            <a:r>
              <a:rPr lang="en-CA" sz="1300" smtClean="0">
                <a:latin typeface="Tahoma"/>
              </a:rPr>
              <a:t>§2 Associations of every kind are subject to the supervision of the Holy See. Diocesan associations are subject to the supervision of the local Ordinary, as are other associations to the extent that they work in the diocese.</a:t>
            </a:r>
          </a:p>
          <a:p>
            <a:endParaRPr lang="fr-CA" sz="1300"/>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5</a:t>
            </a:fld>
            <a:endParaRPr lang="fr-CA"/>
          </a:p>
        </p:txBody>
      </p:sp>
    </p:spTree>
    <p:extLst>
      <p:ext uri="{BB962C8B-B14F-4D97-AF65-F5344CB8AC3E}">
        <p14:creationId xmlns:p14="http://schemas.microsoft.com/office/powerpoint/2010/main" val="160889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323 (2)</a:t>
            </a:r>
            <a:endParaRPr lang="fr-CA">
              <a:solidFill>
                <a:srgbClr val="000000"/>
              </a:solidFill>
              <a:latin typeface="Tahoma"/>
            </a:endParaRPr>
          </a:p>
        </p:txBody>
      </p:sp>
      <p:sp>
        <p:nvSpPr>
          <p:cNvPr id="3" name="Text Placeholder 2"/>
          <p:cNvSpPr>
            <a:spLocks noGrp="1"/>
          </p:cNvSpPr>
          <p:nvPr>
            <p:ph type="body" idx="1"/>
          </p:nvPr>
        </p:nvSpPr>
        <p:spPr/>
        <p:txBody>
          <a:bodyPr/>
          <a:lstStyle/>
          <a:p>
            <a:r>
              <a:rPr lang="en-CA" smtClean="0">
                <a:latin typeface="Tahoma"/>
              </a:rPr>
              <a:t>§2 It is also the responsibility of ecclesiastical authority, with due respect for the autonomy of private associations, to oversee and ensure that there is no dissipation of their forces, and that the exercise of their apostolate is directed to the common good.</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6</a:t>
            </a:fld>
            <a:endParaRPr lang="fr-CA"/>
          </a:p>
        </p:txBody>
      </p:sp>
    </p:spTree>
    <p:extLst>
      <p:ext uri="{BB962C8B-B14F-4D97-AF65-F5344CB8AC3E}">
        <p14:creationId xmlns:p14="http://schemas.microsoft.com/office/powerpoint/2010/main" val="2672097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324</a:t>
            </a:r>
            <a:endParaRPr lang="fr-CA">
              <a:solidFill>
                <a:srgbClr val="000000"/>
              </a:solidFill>
              <a:latin typeface="Tahoma"/>
            </a:endParaRPr>
          </a:p>
        </p:txBody>
      </p:sp>
      <p:sp>
        <p:nvSpPr>
          <p:cNvPr id="3" name="Text Placeholder 2"/>
          <p:cNvSpPr>
            <a:spLocks noGrp="1"/>
          </p:cNvSpPr>
          <p:nvPr>
            <p:ph type="body" idx="1"/>
          </p:nvPr>
        </p:nvSpPr>
        <p:spPr/>
        <p:txBody>
          <a:bodyPr>
            <a:normAutofit fontScale="92500"/>
          </a:bodyPr>
          <a:lstStyle/>
          <a:p>
            <a:r>
              <a:rPr lang="en-CA" smtClean="0">
                <a:latin typeface="Tahoma"/>
              </a:rPr>
              <a:t>§1 A private association of Christ's faithful can freely designate for itself a moderator and officers, in accordance with the statutes.</a:t>
            </a:r>
          </a:p>
          <a:p>
            <a:r>
              <a:rPr lang="en-CA" smtClean="0">
                <a:latin typeface="Tahoma"/>
              </a:rPr>
              <a:t>§2 If a private association of Christ's faithful wishes to have a spiritual counselor, it can freely choose one for itself from among the priests who lawfully exercise a ministry in the diocese, but the priest requires the confirmation of the local Ordinary.</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7</a:t>
            </a:fld>
            <a:endParaRPr lang="fr-CA"/>
          </a:p>
        </p:txBody>
      </p:sp>
    </p:spTree>
    <p:extLst>
      <p:ext uri="{BB962C8B-B14F-4D97-AF65-F5344CB8AC3E}">
        <p14:creationId xmlns:p14="http://schemas.microsoft.com/office/powerpoint/2010/main" val="2264539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325</a:t>
            </a:r>
            <a:endParaRPr lang="fr-CA">
              <a:solidFill>
                <a:srgbClr val="000000"/>
              </a:solidFill>
              <a:latin typeface="Tahoma"/>
            </a:endParaRPr>
          </a:p>
        </p:txBody>
      </p:sp>
      <p:sp>
        <p:nvSpPr>
          <p:cNvPr id="3" name="Text Placeholder 2"/>
          <p:cNvSpPr>
            <a:spLocks noGrp="1"/>
          </p:cNvSpPr>
          <p:nvPr>
            <p:ph type="body" idx="1"/>
          </p:nvPr>
        </p:nvSpPr>
        <p:spPr/>
        <p:txBody>
          <a:bodyPr>
            <a:normAutofit/>
          </a:bodyPr>
          <a:lstStyle/>
          <a:p>
            <a:r>
              <a:rPr lang="en-CA" sz="1400" smtClean="0">
                <a:latin typeface="Tahoma"/>
              </a:rPr>
              <a:t>§1 A private association of Christ's faithful is free to administer any goods it possesses, according to the provisions of the statutes, but the competent ecclesiastical authority has the right to ensure that the goods are applied to the purposes of the association.</a:t>
            </a:r>
          </a:p>
          <a:p>
            <a:r>
              <a:rPr lang="en-CA" sz="1400" smtClean="0">
                <a:latin typeface="Tahoma"/>
              </a:rPr>
              <a:t>§2 In accordance with can. 1301, the association is subject to the authority of the local Ordinary in whatever concerns the administration and distribution of goods which are donated or left to it for pious purposes.</a:t>
            </a:r>
          </a:p>
          <a:p>
            <a:pPr lvl="1"/>
            <a:r>
              <a:rPr lang="fr-CA" sz="1400" smtClean="0">
                <a:latin typeface="Times New Roman"/>
              </a:rPr>
              <a:t>Can. 1301</a:t>
            </a:r>
          </a:p>
          <a:p>
            <a:pPr lvl="2"/>
            <a:r>
              <a:rPr lang="en-CA" sz="1400" smtClean="0">
                <a:latin typeface="Times New Roman"/>
              </a:rPr>
              <a:t>§1 The Ordinary is the executor of all pious dispositions whether made mortis causa or inter vivos.</a:t>
            </a:r>
          </a:p>
          <a:p>
            <a:pPr lvl="2"/>
            <a:r>
              <a:rPr lang="en-CA" sz="1400" smtClean="0">
                <a:latin typeface="Times New Roman"/>
              </a:rPr>
              <a:t>§2 By this right the Ordinary can and must ensure, even by making a visitation, that pious dispositions are fulfilled. Other executors are to render him an account when they have finished their task.</a:t>
            </a:r>
          </a:p>
          <a:p>
            <a:pPr lvl="2"/>
            <a:r>
              <a:rPr lang="en-CA" sz="1400" smtClean="0">
                <a:latin typeface="Times New Roman"/>
              </a:rPr>
              <a:t>§3 Any clause contrary to this right of the Ordinary which is added to a last will, is to be regarded as non-existent.</a:t>
            </a:r>
          </a:p>
          <a:p>
            <a:endParaRPr lang="fr-CA" sz="1400"/>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8</a:t>
            </a:fld>
            <a:endParaRPr lang="fr-CA"/>
          </a:p>
        </p:txBody>
      </p:sp>
    </p:spTree>
    <p:extLst>
      <p:ext uri="{BB962C8B-B14F-4D97-AF65-F5344CB8AC3E}">
        <p14:creationId xmlns:p14="http://schemas.microsoft.com/office/powerpoint/2010/main" val="1896767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a:spAutoFit/>
          </a:bodyPr>
          <a:lstStyle/>
          <a:p>
            <a:r>
              <a:rPr lang="fr-CA" smtClean="0">
                <a:solidFill>
                  <a:srgbClr val="000000"/>
                </a:solidFill>
                <a:latin typeface="Tahoma"/>
              </a:rPr>
              <a:t>Can. 326</a:t>
            </a:r>
            <a:endParaRPr lang="fr-CA">
              <a:solidFill>
                <a:srgbClr val="000000"/>
              </a:solidFill>
              <a:latin typeface="Tahoma"/>
            </a:endParaRPr>
          </a:p>
        </p:txBody>
      </p:sp>
      <p:sp>
        <p:nvSpPr>
          <p:cNvPr id="3" name="Text Placeholder 2"/>
          <p:cNvSpPr>
            <a:spLocks noGrp="1"/>
          </p:cNvSpPr>
          <p:nvPr>
            <p:ph type="body" idx="1"/>
          </p:nvPr>
        </p:nvSpPr>
        <p:spPr/>
        <p:txBody>
          <a:bodyPr>
            <a:normAutofit fontScale="92500" lnSpcReduction="20000"/>
          </a:bodyPr>
          <a:lstStyle/>
          <a:p>
            <a:r>
              <a:rPr lang="en-CA" smtClean="0">
                <a:latin typeface="Tahoma"/>
              </a:rPr>
              <a:t>§1 A private association of Christ's faithful is extinguished in accordance with the norms of the statutes. It can also be suppressed by the competent authority if its activity gives rise to grave harm to ecclesiastical teaching or discipline, or is a scandal to the faithful.</a:t>
            </a:r>
          </a:p>
          <a:p>
            <a:r>
              <a:rPr lang="en-CA" smtClean="0">
                <a:latin typeface="Tahoma"/>
              </a:rPr>
              <a:t>§2 The fate of the goods of a private association which ceases to exist is to be determined in accordance with the statutes, without prejudice to acquired rights and to the wishes of donors.</a:t>
            </a:r>
          </a:p>
          <a:p>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216FC18-52BB-4C51-AB26-058D421A1FAB}" type="slidenum">
              <a:rPr lang="fr-CA" smtClean="0"/>
              <a:t>9</a:t>
            </a:fld>
            <a:endParaRPr lang="fr-CA"/>
          </a:p>
        </p:txBody>
      </p:sp>
    </p:spTree>
    <p:extLst>
      <p:ext uri="{BB962C8B-B14F-4D97-AF65-F5344CB8AC3E}">
        <p14:creationId xmlns:p14="http://schemas.microsoft.com/office/powerpoint/2010/main" val="3125518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1154</Words>
  <Application>Microsoft Office PowerPoint</Application>
  <PresentationFormat>On-screen Show (4:3)</PresentationFormat>
  <Paragraphs>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Tahoma</vt:lpstr>
      <vt:lpstr>Office Theme</vt:lpstr>
      <vt:lpstr>Canon Law C. 321-326 and C. 327-329</vt:lpstr>
      <vt:lpstr>Can. 321</vt:lpstr>
      <vt:lpstr>Can. 322</vt:lpstr>
      <vt:lpstr>Can. 322 (2)</vt:lpstr>
      <vt:lpstr>Can. 323</vt:lpstr>
      <vt:lpstr>Can. 323 (2)</vt:lpstr>
      <vt:lpstr>Can. 324</vt:lpstr>
      <vt:lpstr>Can. 325</vt:lpstr>
      <vt:lpstr>Can. 326</vt:lpstr>
      <vt:lpstr>Can. 327</vt:lpstr>
      <vt:lpstr>Can. 328</vt:lpstr>
      <vt:lpstr>Can. 329</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Canon Law C. 321-326 and C. 327-329</dc:title>
  <dc:creator>hpmis_6c</dc:creator>
  <cp:lastModifiedBy>hpmis_6c</cp:lastModifiedBy>
  <cp:revision>1</cp:revision>
  <dcterms:created xsi:type="dcterms:W3CDTF">2012-07-27T01:57:25Z</dcterms:created>
  <dcterms:modified xsi:type="dcterms:W3CDTF">2012-07-27T01:59:52Z</dcterms:modified>
</cp:coreProperties>
</file>